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60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376" r:id="rId13"/>
    <p:sldId id="374" r:id="rId14"/>
    <p:sldId id="379" r:id="rId15"/>
    <p:sldId id="370" r:id="rId16"/>
    <p:sldId id="391" r:id="rId17"/>
    <p:sldId id="380" r:id="rId18"/>
    <p:sldId id="384" r:id="rId19"/>
    <p:sldId id="385" r:id="rId20"/>
    <p:sldId id="386" r:id="rId21"/>
    <p:sldId id="382" r:id="rId22"/>
    <p:sldId id="387" r:id="rId23"/>
    <p:sldId id="388" r:id="rId24"/>
    <p:sldId id="389" r:id="rId25"/>
    <p:sldId id="390" r:id="rId26"/>
    <p:sldId id="392" r:id="rId27"/>
    <p:sldId id="413" r:id="rId28"/>
    <p:sldId id="415" r:id="rId29"/>
    <p:sldId id="417" r:id="rId30"/>
    <p:sldId id="416" r:id="rId31"/>
    <p:sldId id="418" r:id="rId32"/>
    <p:sldId id="419" r:id="rId33"/>
    <p:sldId id="394" r:id="rId34"/>
    <p:sldId id="397" r:id="rId35"/>
    <p:sldId id="414" r:id="rId36"/>
    <p:sldId id="398" r:id="rId37"/>
    <p:sldId id="399" r:id="rId38"/>
    <p:sldId id="400" r:id="rId39"/>
    <p:sldId id="401" r:id="rId40"/>
    <p:sldId id="403" r:id="rId41"/>
    <p:sldId id="402" r:id="rId42"/>
    <p:sldId id="404" r:id="rId43"/>
    <p:sldId id="405" r:id="rId44"/>
    <p:sldId id="420" r:id="rId45"/>
    <p:sldId id="406" r:id="rId46"/>
    <p:sldId id="421" r:id="rId47"/>
    <p:sldId id="412" r:id="rId48"/>
    <p:sldId id="407" r:id="rId49"/>
    <p:sldId id="408" r:id="rId50"/>
    <p:sldId id="410" r:id="rId51"/>
    <p:sldId id="409" r:id="rId52"/>
    <p:sldId id="422" r:id="rId53"/>
    <p:sldId id="423" r:id="rId54"/>
    <p:sldId id="425" r:id="rId55"/>
    <p:sldId id="424" r:id="rId56"/>
    <p:sldId id="362" r:id="rId57"/>
    <p:sldId id="357" r:id="rId58"/>
    <p:sldId id="35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8"/>
    <p:restoredTop sz="92000"/>
  </p:normalViewPr>
  <p:slideViewPr>
    <p:cSldViewPr snapToGrid="0" snapToObjects="1">
      <p:cViewPr>
        <p:scale>
          <a:sx n="65" d="100"/>
          <a:sy n="65" d="100"/>
        </p:scale>
        <p:origin x="1232" y="9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</a:t>
            </a:r>
            <a:r>
              <a:rPr lang="en-US" dirty="0" smtClean="0"/>
              <a:t>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r>
              <a:rPr lang="en-US" b="1" dirty="0" smtClean="0">
                <a:solidFill>
                  <a:srgbClr val="C00000"/>
                </a:solidFill>
              </a:rPr>
              <a:t>Yes!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/>
              <a:t>Situation </a:t>
            </a:r>
            <a:r>
              <a:rPr lang="en-US" b="1" dirty="0" smtClean="0"/>
              <a:t>2: </a:t>
            </a:r>
            <a:r>
              <a:rPr lang="en-US" dirty="0"/>
              <a:t>You draw 5 balls from the bag, </a:t>
            </a:r>
            <a:r>
              <a:rPr lang="en-US" dirty="0" smtClean="0"/>
              <a:t>retaining each drawn ball for safe-keeping so you can play catch at any moment. </a:t>
            </a:r>
            <a:r>
              <a:rPr lang="en-US" b="1" dirty="0" smtClean="0">
                <a:solidFill>
                  <a:srgbClr val="C00000"/>
                </a:solidFill>
              </a:rPr>
              <a:t>No </a:t>
            </a:r>
            <a:r>
              <a:rPr lang="en-US" b="1" dirty="0" smtClean="0">
                <a:solidFill>
                  <a:srgbClr val="C00000"/>
                </a:solidFill>
                <a:sym typeface="Wingdings"/>
              </a:rPr>
              <a:t>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r>
              <a:rPr lang="en-US" b="1" dirty="0" smtClean="0">
                <a:solidFill>
                  <a:srgbClr val="C00000"/>
                </a:solidFill>
              </a:rPr>
              <a:t>No </a:t>
            </a:r>
            <a:r>
              <a:rPr lang="en-US" b="1" dirty="0" smtClean="0">
                <a:solidFill>
                  <a:srgbClr val="C00000"/>
                </a:solidFill>
                <a:sym typeface="Wingdings"/>
              </a:rPr>
              <a:t>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424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n=5; p=0.25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r>
                  <a:rPr lang="en-US" dirty="0" smtClean="0">
                    <a:ea typeface="Cambria Math" charset="0"/>
                    <a:cs typeface="Cambria Math" charset="0"/>
                    <a:sym typeface="Wingdings"/>
                  </a:rPr>
                  <a:t> In infinite trials (children</a:t>
                </a:r>
                <a:r>
                  <a:rPr lang="mr-IN" dirty="0" smtClean="0">
                    <a:ea typeface="Cambria Math" charset="0"/>
                    <a:cs typeface="Cambria Math" charset="0"/>
                    <a:sym typeface="Wingdings"/>
                  </a:rPr>
                  <a:t>…</a:t>
                </a:r>
                <a:r>
                  <a:rPr lang="en-US" dirty="0" smtClean="0">
                    <a:ea typeface="Cambria Math" charset="0"/>
                    <a:cs typeface="Cambria Math" charset="0"/>
                    <a:sym typeface="Wingdings"/>
                  </a:rPr>
                  <a:t>), 1.25 on average will be Type O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 In infinite trials (children</a:t>
                </a:r>
                <a:r>
                  <a:rPr lang="mr-IN" dirty="0">
                    <a:ea typeface="Cambria Math" charset="0"/>
                    <a:cs typeface="Cambria Math" charset="0"/>
                    <a:sym typeface="Wingdings"/>
                  </a:rPr>
                  <a:t>…</a:t>
                </a:r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), </a:t>
                </a:r>
                <a:r>
                  <a:rPr lang="en-US" dirty="0" smtClean="0">
                    <a:ea typeface="Cambria Math" charset="0"/>
                    <a:cs typeface="Cambria Math" charset="0"/>
                    <a:sym typeface="Wingdings"/>
                  </a:rPr>
                  <a:t>the variance of this binomial will be 0.9375</a:t>
                </a: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3030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065491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  <a:endParaRPr lang="en-US" sz="2600" b="1" dirty="0" smtClean="0">
                        <a:solidFill>
                          <a:schemeClr val="tx1"/>
                        </a:solidFill>
                        <a:latin typeface="+mn-lt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pbinom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2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successes in 5 trials, where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796961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74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0" y="3239146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What is the probability that at least 3 of the 5 kids are Type O?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54781" y="4500835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pbinom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(3, 5, 0.25)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0.984375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2729345" y="3162720"/>
            <a:ext cx="313693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20807" y="2978178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66280" y="3239146"/>
            <a:ext cx="0" cy="23820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children. </a:t>
            </a:r>
            <a:r>
              <a:rPr lang="en-US" sz="2600" dirty="0">
                <a:solidFill>
                  <a:srgbClr val="C00000"/>
                </a:solidFill>
              </a:rPr>
              <a:t>n=5; p=0.25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247494"/>
            <a:ext cx="4766160" cy="3128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90452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24939" y="3857414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84736" y="3675926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7" y="4034770"/>
            <a:ext cx="0" cy="1658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Look familiar?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64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Pop quiz: what is the standard deviation of this distribution?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0" y="3061854"/>
            <a:ext cx="4908640" cy="3318971"/>
          </a:xfrm>
        </p:spPr>
      </p:pic>
      <p:sp>
        <p:nvSpPr>
          <p:cNvPr id="5" name="TextBox 4"/>
          <p:cNvSpPr txBox="1"/>
          <p:nvPr/>
        </p:nvSpPr>
        <p:spPr>
          <a:xfrm>
            <a:off x="1569720" y="2262562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30894" cy="1450757"/>
          </a:xfrm>
        </p:spPr>
        <p:txBody>
          <a:bodyPr/>
          <a:lstStyle/>
          <a:p>
            <a:r>
              <a:rPr lang="en-US" dirty="0" smtClean="0"/>
              <a:t>Introducing the </a:t>
            </a:r>
            <a:r>
              <a:rPr lang="en-US" b="1" dirty="0" smtClean="0"/>
              <a:t>standard normal</a:t>
            </a:r>
            <a:r>
              <a:rPr lang="en-US" dirty="0" smtClean="0"/>
              <a:t>: </a:t>
            </a:r>
            <a:r>
              <a:rPr lang="en-US" b="1" dirty="0" smtClean="0"/>
              <a:t>N(0, 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 smtClean="0"/>
                  <a:t>Z-scores tell you how many </a:t>
                </a:r>
                <a:r>
                  <a:rPr lang="en-US" sz="4400" dirty="0" err="1" smtClean="0"/>
                  <a:t>sd's</a:t>
                </a:r>
                <a:r>
                  <a:rPr lang="en-US" sz="4400" dirty="0" smtClean="0"/>
                  <a:t> away a given value is from the mean</a:t>
                </a:r>
                <a:endParaRPr lang="en-US" sz="4400" b="0" dirty="0" smtClean="0"/>
              </a:p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568272" y="4370590"/>
            <a:ext cx="8225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related populations of snakes, whose lengths are described by the following distributions:</a:t>
            </a:r>
          </a:p>
          <a:p>
            <a:r>
              <a:rPr lang="en-US" dirty="0" smtClean="0"/>
              <a:t>Population 1: N(175, 41)</a:t>
            </a:r>
          </a:p>
          <a:p>
            <a:r>
              <a:rPr lang="en-US" dirty="0" smtClean="0"/>
              <a:t>Population 2: N(211, 5)</a:t>
            </a:r>
          </a:p>
          <a:p>
            <a:endParaRPr lang="en-US" dirty="0"/>
          </a:p>
          <a:p>
            <a:r>
              <a:rPr lang="en-US" dirty="0" smtClean="0"/>
              <a:t>A snake from pop 1 has length 179, and from pop 2 has length 220. Who's bigger?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normal distributions can be made equivalent by </a:t>
            </a:r>
            <a:r>
              <a:rPr lang="en-US" i="1" dirty="0" smtClean="0"/>
              <a:t>rescaling</a:t>
            </a:r>
            <a:r>
              <a:rPr lang="en-US" dirty="0" smtClean="0"/>
              <a:t> the x-axis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/>
              <a:t>pnorm</a:t>
            </a:r>
            <a:r>
              <a:rPr lang="mr-IN" dirty="0"/>
              <a:t>(61, 54, 4.5)</a:t>
            </a:r>
          </a:p>
          <a:p>
            <a:r>
              <a:rPr lang="en-US" dirty="0" smtClean="0"/>
              <a:t> = </a:t>
            </a:r>
            <a:r>
              <a:rPr lang="mr-IN" dirty="0" err="1"/>
              <a:t>pnorm</a:t>
            </a:r>
            <a:r>
              <a:rPr lang="mr-IN" dirty="0"/>
              <a:t>((61-54)/4.5)</a:t>
            </a:r>
          </a:p>
          <a:p>
            <a:endParaRPr lang="en-US" dirty="0" smtClean="0"/>
          </a:p>
          <a:p>
            <a:r>
              <a:rPr lang="en-US" dirty="0" smtClean="0"/>
              <a:t>we have graduated from normal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65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the modern age (with some tradition...)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a few </a:t>
            </a:r>
            <a:r>
              <a:rPr lang="en-US" dirty="0" err="1" smtClean="0"/>
              <a:t>zscore</a:t>
            </a:r>
            <a:r>
              <a:rPr lang="en-US" dirty="0" smtClean="0"/>
              <a:t> problems</a:t>
            </a:r>
          </a:p>
          <a:p>
            <a:r>
              <a:rPr lang="en-US" dirty="0" smtClean="0"/>
              <a:t>show how to do this with </a:t>
            </a:r>
            <a:r>
              <a:rPr lang="en-US" dirty="0" err="1" smtClean="0"/>
              <a:t>zscores</a:t>
            </a:r>
            <a:r>
              <a:rPr lang="en-US" dirty="0" smtClean="0"/>
              <a:t> and with the goddamn 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819400"/>
            <a:ext cx="4927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11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flavors:</a:t>
            </a:r>
          </a:p>
          <a:p>
            <a:r>
              <a:rPr lang="en-US" dirty="0" smtClean="0"/>
              <a:t>Hypothesis testing (is my distribution different from an underlying population?)</a:t>
            </a:r>
          </a:p>
          <a:p>
            <a:r>
              <a:rPr lang="en-US" dirty="0" smtClean="0"/>
              <a:t>Estimation (what is the mean of my underlying population?)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 vs populations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7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54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of the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9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30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talk about the distributions themselves and what they are good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pmf</a:t>
            </a:r>
            <a:r>
              <a:rPr lang="en-US" dirty="0" smtClean="0"/>
              <a:t>/pdf and </a:t>
            </a:r>
            <a:r>
              <a:rPr lang="en-US" dirty="0" err="1" smtClean="0"/>
              <a:t>cdf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briefly explain moments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solve some binomial probability questions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solve some normal questions</a:t>
            </a:r>
            <a:r>
              <a:rPr lang="en-US" dirty="0"/>
              <a:t> </a:t>
            </a:r>
            <a:r>
              <a:rPr lang="en-US" dirty="0" smtClean="0"/>
              <a:t>and introduce Z scores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-----------------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samples vs populations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point estimation MAYBE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sample distributions vs sampling distribution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central </a:t>
            </a:r>
            <a:r>
              <a:rPr lang="en-US" smtClean="0"/>
              <a:t>limit theorem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477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talk about the distributions themselves and what they are good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pmf</a:t>
            </a:r>
            <a:r>
              <a:rPr lang="en-US" dirty="0" smtClean="0"/>
              <a:t>/pdf and </a:t>
            </a:r>
            <a:r>
              <a:rPr lang="en-US" dirty="0" err="1" smtClean="0"/>
              <a:t>cdf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briefly explain moments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move 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76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08999" y="1838471"/>
          <a:ext cx="7234327" cy="4038310"/>
        </p:xfrm>
        <a:graphic>
          <a:graphicData uri="http://schemas.openxmlformats.org/drawingml/2006/table">
            <a:tbl>
              <a:tblPr/>
              <a:tblGrid>
                <a:gridCol w="1432540"/>
                <a:gridCol w="1432540"/>
                <a:gridCol w="1432540"/>
                <a:gridCol w="2936707"/>
              </a:tblGrid>
              <a:tr h="449405"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/>
                      </a:r>
                      <a:br>
                        <a:rPr lang="en-US" sz="1300" b="0" cap="all">
                          <a:effectLst/>
                          <a:latin typeface="Trebuchet MS" charset="0"/>
                        </a:rPr>
                      </a:br>
                      <a:r>
                        <a:rPr lang="en-US" sz="1300" b="0" cap="all">
                          <a:effectLst/>
                          <a:latin typeface="Trebuchet MS" charset="0"/>
                        </a:rPr>
                        <a:t>PURPOSE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>SYNTAX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>EXAMPLE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767" marR="65767" marT="32883" marB="32883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005"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>RNORM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Generates random numbers 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from normal distribution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rnorm(n, mean, sd)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rnorm(1000, 3, .25)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Generates 1000 numbers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from a normal with mean 3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and sd=.25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4005">
                <a:tc>
                  <a:txBody>
                    <a:bodyPr/>
                    <a:lstStyle/>
                    <a:p>
                      <a:r>
                        <a:rPr lang="en-US" sz="1300" b="0" cap="all" dirty="0">
                          <a:effectLst/>
                          <a:latin typeface="Trebuchet MS" charset="0"/>
                        </a:rPr>
                        <a:t>DNORM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Probability Density Function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(PDF)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dnorm(x, mean, sd)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effectLst/>
                        </a:rPr>
                        <a:t>dnorm</a:t>
                      </a:r>
                      <a:r>
                        <a:rPr lang="en-US" sz="1300" dirty="0">
                          <a:effectLst/>
                        </a:rPr>
                        <a:t>(0, 0, .5)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Gives the density (height of the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PDF) of the normal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with mean=0 and </a:t>
                      </a:r>
                      <a:r>
                        <a:rPr lang="en-US" sz="1300" dirty="0" err="1">
                          <a:effectLst/>
                        </a:rPr>
                        <a:t>sd</a:t>
                      </a:r>
                      <a:r>
                        <a:rPr lang="en-US" sz="1300" dirty="0">
                          <a:effectLst/>
                        </a:rPr>
                        <a:t>=.5. 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305"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>PNORM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Cumulative Distribution Function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(CDF)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pnorm(q, mean, sd)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pnorm(1.96, 0, 1)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Gives the area under the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standard normal curve to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the left of 1.96,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i.e. ~0.975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4005">
                <a:tc>
                  <a:txBody>
                    <a:bodyPr/>
                    <a:lstStyle/>
                    <a:p>
                      <a:r>
                        <a:rPr lang="en-US" sz="1300" b="0" cap="all">
                          <a:effectLst/>
                          <a:latin typeface="Trebuchet MS" charset="0"/>
                        </a:rPr>
                        <a:t>QNORM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Quantile Function – inverse of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pnorm</a:t>
                      </a:r>
                      <a:endParaRPr lang="en-US" sz="1300" dirty="0">
                        <a:effectLst/>
                      </a:endParaRP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qnorm(p, mean, sd)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effectLst/>
                        </a:rPr>
                        <a:t>qnorm</a:t>
                      </a:r>
                      <a:r>
                        <a:rPr lang="en-US" sz="1300" dirty="0">
                          <a:effectLst/>
                        </a:rPr>
                        <a:t>(0.975, 0, 1)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Gives the value at which the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CDF of the standard normal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is .975, i.e. ~1.96</a:t>
                      </a:r>
                    </a:p>
                  </a:txBody>
                  <a:tcPr marL="27403" marR="27403" marT="27403" marB="2740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3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1829</TotalTime>
  <Words>2468</Words>
  <Application>Microsoft Macintosh PowerPoint</Application>
  <PresentationFormat>Widescreen</PresentationFormat>
  <Paragraphs>352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Trebuchet MS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Jumping right in: Normal distribution</vt:lpstr>
      <vt:lpstr>PDF of normal distribution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N(0, 1)</vt:lpstr>
      <vt:lpstr>Re-scaling to standard normal to compare distributions</vt:lpstr>
      <vt:lpstr>All normal distributions can be made equivalent by rescaling the x-axis</vt:lpstr>
      <vt:lpstr>Historical consideration of z-scores</vt:lpstr>
      <vt:lpstr>Welcome to the modern age (with some tradition...)</vt:lpstr>
      <vt:lpstr>PowerPoint Presentation</vt:lpstr>
      <vt:lpstr>Statistical inference</vt:lpstr>
      <vt:lpstr>Samples vs populations</vt:lpstr>
      <vt:lpstr>The sampling distribution</vt:lpstr>
      <vt:lpstr>Standard error of the mean</vt:lpstr>
      <vt:lpstr>The Central Limit Theorem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574</cp:revision>
  <cp:lastPrinted>2017-09-12T23:59:13Z</cp:lastPrinted>
  <dcterms:created xsi:type="dcterms:W3CDTF">2017-09-07T14:51:46Z</dcterms:created>
  <dcterms:modified xsi:type="dcterms:W3CDTF">2017-09-16T23:41:33Z</dcterms:modified>
</cp:coreProperties>
</file>